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765" r:id="rId2"/>
    <p:sldId id="865" r:id="rId3"/>
    <p:sldId id="852" r:id="rId4"/>
    <p:sldId id="867" r:id="rId5"/>
    <p:sldId id="868" r:id="rId6"/>
    <p:sldId id="853" r:id="rId7"/>
    <p:sldId id="874" r:id="rId8"/>
    <p:sldId id="875" r:id="rId9"/>
    <p:sldId id="873" r:id="rId10"/>
    <p:sldId id="836" r:id="rId11"/>
  </p:sldIdLst>
  <p:sldSz cx="9144000" cy="6858000" type="screen4x3"/>
  <p:notesSz cx="6808788" cy="99409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1FDFB2F-617C-464B-9E63-4ED715EAA4F9}">
          <p14:sldIdLst>
            <p14:sldId id="765"/>
            <p14:sldId id="865"/>
            <p14:sldId id="852"/>
            <p14:sldId id="867"/>
            <p14:sldId id="868"/>
            <p14:sldId id="853"/>
            <p14:sldId id="874"/>
            <p14:sldId id="875"/>
            <p14:sldId id="873"/>
            <p14:sldId id="8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6" userDrawn="1">
          <p15:clr>
            <a:srgbClr val="A4A3A4"/>
          </p15:clr>
        </p15:guide>
        <p15:guide id="2" pos="2165" userDrawn="1">
          <p15:clr>
            <a:srgbClr val="A4A3A4"/>
          </p15:clr>
        </p15:guide>
        <p15:guide id="3" orient="horz" pos="3152" userDrawn="1">
          <p15:clr>
            <a:srgbClr val="A4A3A4"/>
          </p15:clr>
        </p15:guide>
        <p15:guide id="4" pos="2169" userDrawn="1">
          <p15:clr>
            <a:srgbClr val="A4A3A4"/>
          </p15:clr>
        </p15:guide>
        <p15:guide id="5" orient="horz" pos="3127">
          <p15:clr>
            <a:srgbClr val="A4A3A4"/>
          </p15:clr>
        </p15:guide>
        <p15:guide id="6" orient="horz" pos="3132">
          <p15:clr>
            <a:srgbClr val="A4A3A4"/>
          </p15:clr>
        </p15:guide>
        <p15:guide id="7" pos="2142">
          <p15:clr>
            <a:srgbClr val="A4A3A4"/>
          </p15:clr>
        </p15:guide>
        <p15:guide id="8" pos="21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82FAC"/>
    <a:srgbClr val="BBCCFD"/>
    <a:srgbClr val="BBE0E3"/>
    <a:srgbClr val="EDEFE5"/>
    <a:srgbClr val="FFEAD5"/>
    <a:srgbClr val="FFF9F3"/>
    <a:srgbClr val="FFFDFB"/>
    <a:srgbClr val="EDFCFD"/>
    <a:srgbClr val="DCEFF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95072" autoAdjust="0"/>
  </p:normalViewPr>
  <p:slideViewPr>
    <p:cSldViewPr>
      <p:cViewPr varScale="1">
        <p:scale>
          <a:sx n="116" d="100"/>
          <a:sy n="116" d="100"/>
        </p:scale>
        <p:origin x="1476" y="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46"/>
        <p:guide pos="2165"/>
        <p:guide orient="horz" pos="3152"/>
        <p:guide pos="2169"/>
        <p:guide orient="horz" pos="3127"/>
        <p:guide orient="horz" pos="3132"/>
        <p:guide pos="214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 - 133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Московская область</c:v>
                </c:pt>
                <c:pt idx="1">
                  <c:v>Тверская область</c:v>
                </c:pt>
                <c:pt idx="2">
                  <c:v>Владимирская область</c:v>
                </c:pt>
                <c:pt idx="3">
                  <c:v>Ивановская область</c:v>
                </c:pt>
                <c:pt idx="4">
                  <c:v>Ярославская область</c:v>
                </c:pt>
                <c:pt idx="5">
                  <c:v>Костромская область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28</c:v>
                </c:pt>
                <c:pt idx="1">
                  <c:v>22</c:v>
                </c:pt>
                <c:pt idx="2">
                  <c:v>22</c:v>
                </c:pt>
                <c:pt idx="3">
                  <c:v>17</c:v>
                </c:pt>
                <c:pt idx="4">
                  <c:v>22</c:v>
                </c:pt>
                <c:pt idx="5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 - 231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31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Московская область</c:v>
                </c:pt>
                <c:pt idx="1">
                  <c:v>Тверская область</c:v>
                </c:pt>
                <c:pt idx="2">
                  <c:v>Владимирская область</c:v>
                </c:pt>
                <c:pt idx="3">
                  <c:v>Ивановская область</c:v>
                </c:pt>
                <c:pt idx="4">
                  <c:v>Ярославская область</c:v>
                </c:pt>
                <c:pt idx="5">
                  <c:v>Костромская область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47</c:v>
                </c:pt>
                <c:pt idx="1">
                  <c:v>52</c:v>
                </c:pt>
                <c:pt idx="2">
                  <c:v>44</c:v>
                </c:pt>
                <c:pt idx="3">
                  <c:v>31</c:v>
                </c:pt>
                <c:pt idx="4">
                  <c:v>35</c:v>
                </c:pt>
                <c:pt idx="5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8213256"/>
        <c:axId val="238213648"/>
      </c:barChart>
      <c:catAx>
        <c:axId val="238213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213648"/>
        <c:crosses val="autoZero"/>
        <c:auto val="1"/>
        <c:lblAlgn val="ctr"/>
        <c:lblOffset val="100"/>
        <c:noMultiLvlLbl val="0"/>
      </c:catAx>
      <c:valAx>
        <c:axId val="23821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213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Проверенные протоколы по аттестации за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c:rich>
      </c:tx>
      <c:layout>
        <c:manualLayout>
          <c:xMode val="edge"/>
          <c:yMode val="edge"/>
          <c:x val="6.2807653069838045E-3"/>
          <c:y val="3.777666948587043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Проверенные протоколы по аттестации за 2019 г.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Поддельные</c:v>
                </c:pt>
                <c:pt idx="1">
                  <c:v>Подлинные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212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/>
              <a:t>Проверенные протоколы по аттестации за 2019 г.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Проверенные протоколы по аттестации за 2019 г.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dPt>
            <c:idx val="0"/>
            <c:bubble3D val="0"/>
            <c:spPr>
              <a:solidFill>
                <a:srgbClr val="FF0000"/>
              </a:solidFill>
              <a:effectLst/>
            </c:spPr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6.7182758727824435E-2"/>
                  <c:y val="2.2218882758587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Поддельные</c:v>
                </c:pt>
                <c:pt idx="1">
                  <c:v>Подлинные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74</c:v>
                </c:pt>
                <c:pt idx="1">
                  <c:v>411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Проверенные протоколы по аттестации за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c:rich>
      </c:tx>
      <c:layout>
        <c:manualLayout>
          <c:xMode val="edge"/>
          <c:yMode val="edge"/>
          <c:x val="0.13778014834007957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Проверенные протоколы по аттестации за 2019 г.</c:v>
                </c:pt>
              </c:strCache>
            </c:strRef>
          </c:tx>
          <c:spPr>
            <a:solidFill>
              <a:schemeClr val="accent6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-3.4130662845991672E-2"/>
                  <c:y val="-2.1638919861909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Поддельные</c:v>
                </c:pt>
                <c:pt idx="1">
                  <c:v>Подлинные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</c:v>
                </c:pt>
                <c:pt idx="1">
                  <c:v>201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/>
              <a:t>Проверенные протоколы по аттестации за 2019 г.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Проверенные протоколы по аттестации за 2019 г.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-1.6964256085015509E-2"/>
                  <c:y val="-1.0151722348136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Поддельные</c:v>
                </c:pt>
                <c:pt idx="1">
                  <c:v>Подлинные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233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Проверенные протоколы по аттестации за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Проверенные протоколы по аттестации за 2019 г.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2981571999553985E-3"/>
                  <c:y val="-7.43582691354077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515441888978516E-3"/>
                  <c:y val="-6.76076641890738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Поддельные</c:v>
                </c:pt>
                <c:pt idx="1">
                  <c:v>Подлинные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Проверенные протоколы по аттестации</a:t>
            </a:r>
            <a:r>
              <a:rPr 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2019 г.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dPt>
            <c:idx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9.2817623373232377E-2"/>
                  <c:y val="2.292106432618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974617615127738E-2"/>
                  <c:y val="3.25977293814200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2"/>
                <c:pt idx="0">
                  <c:v>Подлинные</c:v>
                </c:pt>
                <c:pt idx="1">
                  <c:v>Поддельные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1575</c:v>
                </c:pt>
                <c:pt idx="1">
                  <c:v>207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2"/>
                <c:pt idx="0">
                  <c:v>Подлинные</c:v>
                </c:pt>
                <c:pt idx="1">
                  <c:v>Поддельные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231819533800765"/>
          <c:y val="0.90789627350483459"/>
          <c:w val="0.57159884746290668"/>
          <c:h val="8.84293748646698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Проверенные протоколы по аттестации</a:t>
            </a:r>
            <a:r>
              <a:rPr 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2020 г.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7240782222710843"/>
          <c:y val="1.125761440218226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explosion val="3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9.7944031406177703E-2"/>
                  <c:y val="1.884749212262467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7115450685063276E-3"/>
                  <c:y val="3.91468849140219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Подлинные</c:v>
                </c:pt>
                <c:pt idx="1">
                  <c:v>Поддельные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520</c:v>
                </c:pt>
                <c:pt idx="1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 - 13 162 чел.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195778511382334E-2"/>
                  <c:y val="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693785346601697E-2"/>
                  <c:y val="-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6797075457224329E-2"/>
                  <c:y val="-2.1659386773789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3985377286121647E-3"/>
                  <c:y val="6.18839622108270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0996344321530334E-2"/>
                  <c:y val="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Московская область</c:v>
                </c:pt>
                <c:pt idx="1">
                  <c:v>Тверская область</c:v>
                </c:pt>
                <c:pt idx="2">
                  <c:v>Владимирская область</c:v>
                </c:pt>
                <c:pt idx="3">
                  <c:v>Ивановская область</c:v>
                </c:pt>
                <c:pt idx="4">
                  <c:v>Ярославская область</c:v>
                </c:pt>
                <c:pt idx="5">
                  <c:v>Костромская облатсь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6522</c:v>
                </c:pt>
                <c:pt idx="1">
                  <c:v>1313</c:v>
                </c:pt>
                <c:pt idx="2">
                  <c:v>1418</c:v>
                </c:pt>
                <c:pt idx="3">
                  <c:v>1024</c:v>
                </c:pt>
                <c:pt idx="4">
                  <c:v>2116</c:v>
                </c:pt>
                <c:pt idx="5">
                  <c:v>769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 - 13 273 чел.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7793419778754743E-2"/>
                  <c:y val="3.09419811054133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1.856518866324794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1397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498172160765207E-2"/>
                  <c:y val="6.188396221082647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1279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5195613185836494E-2"/>
                  <c:y val="3.09419811054126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1494516482295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09963443215304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Московская область</c:v>
                </c:pt>
                <c:pt idx="1">
                  <c:v>Тверская область</c:v>
                </c:pt>
                <c:pt idx="2">
                  <c:v>Владимирская область</c:v>
                </c:pt>
                <c:pt idx="3">
                  <c:v>Ивановская область</c:v>
                </c:pt>
                <c:pt idx="4">
                  <c:v>Ярославская область</c:v>
                </c:pt>
                <c:pt idx="5">
                  <c:v>Костромская облатсь</c:v>
                </c:pt>
              </c:strCache>
            </c:strRef>
          </c:cat>
          <c:val>
            <c:numRef>
              <c:f>Лист1!$C$2:$C$7</c:f>
              <c:numCache>
                <c:formatCode>#,##0</c:formatCode>
                <c:ptCount val="6"/>
                <c:pt idx="0">
                  <c:v>7199</c:v>
                </c:pt>
                <c:pt idx="1">
                  <c:v>1397</c:v>
                </c:pt>
                <c:pt idx="2">
                  <c:v>1279</c:v>
                </c:pt>
                <c:pt idx="3">
                  <c:v>817</c:v>
                </c:pt>
                <c:pt idx="4">
                  <c:v>2051</c:v>
                </c:pt>
                <c:pt idx="5">
                  <c:v>530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8214432"/>
        <c:axId val="238214824"/>
      </c:barChart>
      <c:catAx>
        <c:axId val="23821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214824"/>
        <c:crosses val="autoZero"/>
        <c:auto val="1"/>
        <c:lblAlgn val="ctr"/>
        <c:lblOffset val="100"/>
        <c:noMultiLvlLbl val="0"/>
      </c:catAx>
      <c:valAx>
        <c:axId val="238214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21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 - 63%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Московская область</c:v>
                </c:pt>
                <c:pt idx="1">
                  <c:v>Тверская область</c:v>
                </c:pt>
                <c:pt idx="2">
                  <c:v>Владимирская область</c:v>
                </c:pt>
                <c:pt idx="3">
                  <c:v>Ивановская область</c:v>
                </c:pt>
                <c:pt idx="4">
                  <c:v>Ярославская область</c:v>
                </c:pt>
                <c:pt idx="5">
                  <c:v>Костромская область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65</c:v>
                </c:pt>
                <c:pt idx="1">
                  <c:v>68</c:v>
                </c:pt>
                <c:pt idx="2">
                  <c:v>54</c:v>
                </c:pt>
                <c:pt idx="3">
                  <c:v>69</c:v>
                </c:pt>
                <c:pt idx="4">
                  <c:v>53</c:v>
                </c:pt>
                <c:pt idx="5">
                  <c:v>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 - 49%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4"/>
              <c:layout>
                <c:manualLayout>
                  <c:x val="1.0416666666666666E-2"/>
                  <c:y val="1.2499999999999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0416666666666666E-2"/>
                  <c:y val="9.374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Московская область</c:v>
                </c:pt>
                <c:pt idx="1">
                  <c:v>Тверская область</c:v>
                </c:pt>
                <c:pt idx="2">
                  <c:v>Владимирская область</c:v>
                </c:pt>
                <c:pt idx="3">
                  <c:v>Ивановская область</c:v>
                </c:pt>
                <c:pt idx="4">
                  <c:v>Ярославская область</c:v>
                </c:pt>
                <c:pt idx="5">
                  <c:v>Костромская область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49</c:v>
                </c:pt>
                <c:pt idx="1">
                  <c:v>48</c:v>
                </c:pt>
                <c:pt idx="2">
                  <c:v>40</c:v>
                </c:pt>
                <c:pt idx="3">
                  <c:v>55</c:v>
                </c:pt>
                <c:pt idx="4">
                  <c:v>47</c:v>
                </c:pt>
                <c:pt idx="5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215608"/>
        <c:axId val="238216000"/>
      </c:barChart>
      <c:catAx>
        <c:axId val="238215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400000" vert="horz"/>
          <a:lstStyle/>
          <a:p>
            <a:pPr>
              <a:defRPr sz="1400"/>
            </a:pPr>
            <a:endParaRPr lang="ru-RU"/>
          </a:p>
        </c:txPr>
        <c:crossAx val="238216000"/>
        <c:crosses val="autoZero"/>
        <c:auto val="1"/>
        <c:lblAlgn val="ctr"/>
        <c:lblOffset val="100"/>
        <c:noMultiLvlLbl val="0"/>
      </c:catAx>
      <c:valAx>
        <c:axId val="238216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382156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 - 3 363 протокола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2.0833333333333332E-2"/>
                  <c:y val="-3.12500000000005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Московская область</c:v>
                </c:pt>
                <c:pt idx="1">
                  <c:v>Тверская область</c:v>
                </c:pt>
                <c:pt idx="2">
                  <c:v>Владимирская область</c:v>
                </c:pt>
                <c:pt idx="3">
                  <c:v>Ивановская область</c:v>
                </c:pt>
                <c:pt idx="4">
                  <c:v>Ярославская область</c:v>
                </c:pt>
                <c:pt idx="5">
                  <c:v>Костромская область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1782</c:v>
                </c:pt>
                <c:pt idx="1">
                  <c:v>206</c:v>
                </c:pt>
                <c:pt idx="2">
                  <c:v>333</c:v>
                </c:pt>
                <c:pt idx="3">
                  <c:v>324</c:v>
                </c:pt>
                <c:pt idx="4">
                  <c:v>485</c:v>
                </c:pt>
                <c:pt idx="5">
                  <c:v>233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 - 1 573 протокола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8.3333333333333332E-3"/>
                  <c:y val="-5.72910048360899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Московская область</c:v>
                </c:pt>
                <c:pt idx="1">
                  <c:v>Тверская область</c:v>
                </c:pt>
                <c:pt idx="2">
                  <c:v>Владимирская область</c:v>
                </c:pt>
                <c:pt idx="3">
                  <c:v>Ивановская область</c:v>
                </c:pt>
                <c:pt idx="4">
                  <c:v>Ярославская область</c:v>
                </c:pt>
                <c:pt idx="5">
                  <c:v>Костромская область</c:v>
                </c:pt>
              </c:strCache>
            </c:strRef>
          </c:cat>
          <c:val>
            <c:numRef>
              <c:f>Лист1!$C$2:$C$7</c:f>
              <c:numCache>
                <c:formatCode>#,##0</c:formatCode>
                <c:ptCount val="6"/>
                <c:pt idx="0">
                  <c:v>558</c:v>
                </c:pt>
                <c:pt idx="1">
                  <c:v>150</c:v>
                </c:pt>
                <c:pt idx="2">
                  <c:v>374</c:v>
                </c:pt>
                <c:pt idx="3">
                  <c:v>215</c:v>
                </c:pt>
                <c:pt idx="4">
                  <c:v>227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8723176"/>
        <c:axId val="238723568"/>
      </c:barChart>
      <c:catAx>
        <c:axId val="238723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723568"/>
        <c:crosses val="autoZero"/>
        <c:auto val="1"/>
        <c:lblAlgn val="ctr"/>
        <c:lblOffset val="100"/>
        <c:noMultiLvlLbl val="0"/>
      </c:catAx>
      <c:valAx>
        <c:axId val="238723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723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Проверенные протоколы по аттестации за 2019 г.</a:t>
            </a:r>
          </a:p>
        </c:rich>
      </c:tx>
      <c:layout>
        <c:manualLayout>
          <c:xMode val="edge"/>
          <c:yMode val="edge"/>
          <c:x val="0.1899290047330178"/>
          <c:y val="5.202372814529776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Проверенные протоколы по аттестации за 2019 г.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Поддельные</c:v>
                </c:pt>
                <c:pt idx="1">
                  <c:v>Подлинные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</c:v>
                </c:pt>
                <c:pt idx="1">
                  <c:v>199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Проверенные протоколы по аттестации за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c:rich>
      </c:tx>
      <c:layout>
        <c:manualLayout>
          <c:xMode val="edge"/>
          <c:yMode val="edge"/>
          <c:x val="0.18210264066121443"/>
          <c:y val="1.888833474293521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Проверенные протоколы по аттестации за 2019 г.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Поддельные</c:v>
                </c:pt>
                <c:pt idx="1">
                  <c:v>Подлинные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147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Проверенные протоколы по аттестации за 2019 г.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Проверенные протоколы по аттестации за 2019 г.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1.6105826489503827E-2"/>
                  <c:y val="-1.01853640850227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Поддельные</c:v>
                </c:pt>
                <c:pt idx="1">
                  <c:v>Подлинные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321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Проверенные протоколы по аттестации за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c:rich>
      </c:tx>
      <c:layout>
        <c:manualLayout>
          <c:xMode val="edge"/>
          <c:yMode val="edge"/>
          <c:x val="0.13149556185090142"/>
          <c:y val="3.171642816079180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Проверенные протоколы по аттестации за 2019 г.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2.6896130105518805E-3"/>
                  <c:y val="-1.04981953535197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Поддельные</c:v>
                </c:pt>
                <c:pt idx="1">
                  <c:v>Подлинные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374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/>
              <a:t>Проверенные протоколы по аттестации за 2019 г.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Проверенные протоколы по аттестации за 2019 г.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c:spPr>
          <c:explosion val="1"/>
          <c:dPt>
            <c:idx val="0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Поддельные</c:v>
                </c:pt>
                <c:pt idx="1">
                  <c:v>Подлинные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322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50109" cy="49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908" tIns="45955" rIns="91908" bIns="45955" numCol="1" anchor="t" anchorCtr="0" compatLnSpc="1">
            <a:prstTxWarp prst="textNoShape">
              <a:avLst/>
            </a:prstTxWarp>
          </a:bodyPr>
          <a:lstStyle>
            <a:lvl1pPr defTabSz="919137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681" y="2"/>
            <a:ext cx="2950109" cy="49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908" tIns="45955" rIns="91908" bIns="45955" numCol="1" anchor="t" anchorCtr="0" compatLnSpc="1">
            <a:prstTxWarp prst="textNoShape">
              <a:avLst/>
            </a:prstTxWarp>
          </a:bodyPr>
          <a:lstStyle>
            <a:lvl1pPr algn="r" defTabSz="919137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3250"/>
            <a:ext cx="2950109" cy="49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908" tIns="45955" rIns="91908" bIns="45955" numCol="1" anchor="b" anchorCtr="0" compatLnSpc="1">
            <a:prstTxWarp prst="textNoShape">
              <a:avLst/>
            </a:prstTxWarp>
          </a:bodyPr>
          <a:lstStyle>
            <a:lvl1pPr defTabSz="919137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681" y="9443250"/>
            <a:ext cx="2950109" cy="49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908" tIns="45955" rIns="91908" bIns="45955" numCol="1" anchor="b" anchorCtr="0" compatLnSpc="1">
            <a:prstTxWarp prst="textNoShape">
              <a:avLst/>
            </a:prstTxWarp>
          </a:bodyPr>
          <a:lstStyle>
            <a:lvl1pPr algn="r" defTabSz="918301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50109" cy="49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08" tIns="45955" rIns="91908" bIns="45955" numCol="1" anchor="t" anchorCtr="0" compatLnSpc="1">
            <a:prstTxWarp prst="textNoShape">
              <a:avLst/>
            </a:prstTxWarp>
          </a:bodyPr>
          <a:lstStyle>
            <a:lvl1pPr defTabSz="919137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681" y="2"/>
            <a:ext cx="2950109" cy="49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08" tIns="45955" rIns="91908" bIns="45955" numCol="1" anchor="t" anchorCtr="0" compatLnSpc="1">
            <a:prstTxWarp prst="textNoShape">
              <a:avLst/>
            </a:prstTxWarp>
          </a:bodyPr>
          <a:lstStyle>
            <a:lvl1pPr algn="r" defTabSz="919137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7713"/>
            <a:ext cx="4965700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3" y="4724775"/>
            <a:ext cx="4994785" cy="446963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08" tIns="45955" rIns="91908" bIns="459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3250"/>
            <a:ext cx="2950109" cy="49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08" tIns="45955" rIns="91908" bIns="45955" numCol="1" anchor="b" anchorCtr="0" compatLnSpc="1">
            <a:prstTxWarp prst="textNoShape">
              <a:avLst/>
            </a:prstTxWarp>
          </a:bodyPr>
          <a:lstStyle>
            <a:lvl1pPr defTabSz="919137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681" y="9443250"/>
            <a:ext cx="2950109" cy="49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08" tIns="45955" rIns="91908" bIns="45955" numCol="1" anchor="b" anchorCtr="0" compatLnSpc="1">
            <a:prstTxWarp prst="textNoShape">
              <a:avLst/>
            </a:prstTxWarp>
          </a:bodyPr>
          <a:lstStyle>
            <a:lvl1pPr algn="r" defTabSz="918301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9512" y="6021288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28.04.2021</a:t>
            </a:r>
          </a:p>
          <a:p>
            <a:pPr algn="ctr"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616057" y="2881885"/>
            <a:ext cx="8320088" cy="117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Аттестация в области промышленной безопасности, по вопросам безопасности гидротехнических сооружений, безопасности в сфере электроэнергетики</a:t>
            </a: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2492896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</a:t>
            </a:r>
            <a:r>
              <a:rPr lang="ru-RU" sz="2400" kern="0" dirty="0" smtClean="0">
                <a:solidFill>
                  <a:schemeClr val="accent6"/>
                </a:solidFill>
              </a:rPr>
              <a:t>!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2</a:t>
            </a:fld>
            <a:endParaRPr lang="ru-RU" altLang="ru-RU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1258888" y="1516063"/>
            <a:ext cx="7345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Аттестация </a:t>
            </a:r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работников </a:t>
            </a:r>
            <a:r>
              <a:rPr lang="ru-RU" alt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поднадзорных организаций </a:t>
            </a:r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(количество </a:t>
            </a:r>
            <a:r>
              <a:rPr lang="ru-RU" alt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проведенных </a:t>
            </a:r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аттестаций)</a:t>
            </a:r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15999990"/>
              </p:ext>
            </p:extLst>
          </p:nvPr>
        </p:nvGraphicFramePr>
        <p:xfrm>
          <a:off x="1619672" y="2420888"/>
          <a:ext cx="61926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251876" y="336759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22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5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3</a:t>
            </a:fld>
            <a:endParaRPr lang="ru-RU" altLang="ru-RU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1258888" y="1516063"/>
            <a:ext cx="734556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Аттестация </a:t>
            </a:r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работников </a:t>
            </a:r>
            <a:r>
              <a:rPr lang="ru-RU" alt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поднадзорных </a:t>
            </a:r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организаций</a:t>
            </a:r>
            <a:endParaRPr lang="en-US" altLang="ru-RU" sz="2000" b="1" dirty="0" smtClean="0">
              <a:solidFill>
                <a:schemeClr val="accent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alt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(количество аттестуемых лиц)</a:t>
            </a:r>
            <a:endParaRPr lang="ru-RU" altLang="ru-RU" sz="2000" b="1" dirty="0">
              <a:solidFill>
                <a:schemeClr val="accent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ru-RU" altLang="ru-RU" sz="2000" b="1" dirty="0" smtClean="0">
              <a:solidFill>
                <a:schemeClr val="accent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359366763"/>
              </p:ext>
            </p:extLst>
          </p:nvPr>
        </p:nvGraphicFramePr>
        <p:xfrm>
          <a:off x="1619672" y="2564904"/>
          <a:ext cx="604867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650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4</a:t>
            </a:fld>
            <a:endParaRPr lang="ru-RU" altLang="ru-RU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1258888" y="1516063"/>
            <a:ext cx="7345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Аттестация работников поднадзорных организаций</a:t>
            </a:r>
            <a:endParaRPr lang="en-US" altLang="ru-RU" sz="2000" b="1" dirty="0" smtClean="0">
              <a:solidFill>
                <a:schemeClr val="accent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alt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(результаты заседаний ТАК, результат </a:t>
            </a:r>
            <a:r>
              <a:rPr lang="ru-RU" alt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аттестации «сдано</a:t>
            </a:r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»)</a:t>
            </a:r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4472381"/>
              </p:ext>
            </p:extLst>
          </p:nvPr>
        </p:nvGraphicFramePr>
        <p:xfrm>
          <a:off x="1619672" y="242088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01613" y="6552485"/>
            <a:ext cx="21451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*данные указаны в процентах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81734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5</a:t>
            </a:fld>
            <a:endParaRPr lang="ru-RU" altLang="ru-RU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1258888" y="1516063"/>
            <a:ext cx="7345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Аттестация работников поднадзорных организаций</a:t>
            </a:r>
            <a:endParaRPr lang="en-US" altLang="ru-RU" sz="2000" b="1" dirty="0" smtClean="0">
              <a:solidFill>
                <a:schemeClr val="accent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alt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(Количество проверенных протоколов </a:t>
            </a:r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</a:t>
            </a:r>
            <a:r>
              <a:rPr lang="ru-RU" alt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ходе </a:t>
            </a:r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КНД)</a:t>
            </a:r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871422905"/>
              </p:ext>
            </p:extLst>
          </p:nvPr>
        </p:nvGraphicFramePr>
        <p:xfrm>
          <a:off x="1847057" y="234888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307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04248" y="6237312"/>
            <a:ext cx="2133600" cy="476250"/>
          </a:xfrm>
        </p:spPr>
        <p:txBody>
          <a:bodyPr/>
          <a:lstStyle/>
          <a:p>
            <a:fld id="{A70559CF-5AA0-4976-89EC-B1DBD58D684E}" type="slidenum">
              <a:rPr lang="ru-RU" altLang="ru-RU" smtClean="0"/>
              <a:pPr/>
              <a:t>6</a:t>
            </a:fld>
            <a:endParaRPr lang="ru-RU" altLang="ru-RU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2473909" y="1552451"/>
            <a:ext cx="4608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протоколов на </a:t>
            </a:r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подлинность</a:t>
            </a:r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3184173879"/>
              </p:ext>
            </p:extLst>
          </p:nvPr>
        </p:nvGraphicFramePr>
        <p:xfrm>
          <a:off x="395536" y="2132856"/>
          <a:ext cx="3960264" cy="1952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606550989"/>
              </p:ext>
            </p:extLst>
          </p:nvPr>
        </p:nvGraphicFramePr>
        <p:xfrm>
          <a:off x="4374948" y="2290294"/>
          <a:ext cx="4146310" cy="2017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Заголовок 8"/>
          <p:cNvSpPr txBox="1">
            <a:spLocks/>
          </p:cNvSpPr>
          <p:nvPr/>
        </p:nvSpPr>
        <p:spPr bwMode="auto">
          <a:xfrm>
            <a:off x="599600" y="2329179"/>
            <a:ext cx="7772400" cy="209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Тверская область</a:t>
            </a:r>
            <a:r>
              <a:rPr lang="ru-RU" kern="0" dirty="0" smtClean="0"/>
              <a:t/>
            </a:r>
            <a:br>
              <a:rPr lang="ru-RU" kern="0" dirty="0" smtClean="0"/>
            </a:br>
            <a:endParaRPr lang="ru-RU" kern="0" dirty="0"/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750383130"/>
              </p:ext>
            </p:extLst>
          </p:nvPr>
        </p:nvGraphicFramePr>
        <p:xfrm>
          <a:off x="467544" y="4437112"/>
          <a:ext cx="3862360" cy="2096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469206795"/>
              </p:ext>
            </p:extLst>
          </p:nvPr>
        </p:nvGraphicFramePr>
        <p:xfrm>
          <a:off x="4683071" y="4516999"/>
          <a:ext cx="3824342" cy="2089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" name="Заголовок 8"/>
          <p:cNvSpPr txBox="1">
            <a:spLocks/>
          </p:cNvSpPr>
          <p:nvPr/>
        </p:nvSpPr>
        <p:spPr bwMode="auto">
          <a:xfrm>
            <a:off x="1008857" y="4296884"/>
            <a:ext cx="7772400" cy="59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Владимирская область</a:t>
            </a:r>
            <a:r>
              <a:rPr lang="ru-RU" sz="1800" kern="0" dirty="0" smtClean="0"/>
              <a:t/>
            </a:r>
            <a:br>
              <a:rPr lang="ru-RU" sz="1800" kern="0" dirty="0" smtClean="0"/>
            </a:br>
            <a:endParaRPr lang="ru-RU" sz="1800" kern="0" dirty="0"/>
          </a:p>
        </p:txBody>
      </p:sp>
    </p:spTree>
    <p:extLst>
      <p:ext uri="{BB962C8B-B14F-4D97-AF65-F5344CB8AC3E}">
        <p14:creationId xmlns:p14="http://schemas.microsoft.com/office/powerpoint/2010/main" val="7452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04248" y="6237312"/>
            <a:ext cx="2133600" cy="476250"/>
          </a:xfrm>
        </p:spPr>
        <p:txBody>
          <a:bodyPr/>
          <a:lstStyle/>
          <a:p>
            <a:fld id="{A70559CF-5AA0-4976-89EC-B1DBD58D684E}" type="slidenum">
              <a:rPr lang="ru-RU" altLang="ru-RU" smtClean="0"/>
              <a:pPr/>
              <a:t>7</a:t>
            </a:fld>
            <a:endParaRPr lang="ru-RU" altLang="ru-RU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4252215744"/>
              </p:ext>
            </p:extLst>
          </p:nvPr>
        </p:nvGraphicFramePr>
        <p:xfrm>
          <a:off x="563618" y="2204864"/>
          <a:ext cx="3960264" cy="1952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123249585"/>
              </p:ext>
            </p:extLst>
          </p:nvPr>
        </p:nvGraphicFramePr>
        <p:xfrm>
          <a:off x="4338188" y="2204864"/>
          <a:ext cx="4146310" cy="2017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Заголовок 8"/>
          <p:cNvSpPr txBox="1">
            <a:spLocks/>
          </p:cNvSpPr>
          <p:nvPr/>
        </p:nvSpPr>
        <p:spPr bwMode="auto">
          <a:xfrm>
            <a:off x="904056" y="2069587"/>
            <a:ext cx="7772400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Ивановская область</a:t>
            </a:r>
            <a:r>
              <a:rPr lang="ru-RU" kern="0" dirty="0" smtClean="0"/>
              <a:t/>
            </a:r>
            <a:br>
              <a:rPr lang="ru-RU" kern="0" dirty="0" smtClean="0"/>
            </a:br>
            <a:endParaRPr lang="ru-RU" kern="0" dirty="0"/>
          </a:p>
        </p:txBody>
      </p:sp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1814757151"/>
              </p:ext>
            </p:extLst>
          </p:nvPr>
        </p:nvGraphicFramePr>
        <p:xfrm>
          <a:off x="611560" y="4509120"/>
          <a:ext cx="3862360" cy="2096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Диаграмма 25"/>
          <p:cNvGraphicFramePr/>
          <p:nvPr>
            <p:extLst>
              <p:ext uri="{D42A27DB-BD31-4B8C-83A1-F6EECF244321}">
                <p14:modId xmlns:p14="http://schemas.microsoft.com/office/powerpoint/2010/main" val="3763808502"/>
              </p:ext>
            </p:extLst>
          </p:nvPr>
        </p:nvGraphicFramePr>
        <p:xfrm>
          <a:off x="4523882" y="4567429"/>
          <a:ext cx="3680327" cy="2146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7" name="Заголовок 8"/>
          <p:cNvSpPr txBox="1">
            <a:spLocks/>
          </p:cNvSpPr>
          <p:nvPr/>
        </p:nvSpPr>
        <p:spPr bwMode="auto">
          <a:xfrm>
            <a:off x="892722" y="4384375"/>
            <a:ext cx="7772400" cy="59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Ярославская</a:t>
            </a:r>
            <a:r>
              <a:rPr lang="ru-RU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</a:t>
            </a:r>
            <a:r>
              <a:rPr lang="ru-RU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87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04248" y="6237312"/>
            <a:ext cx="2133600" cy="476250"/>
          </a:xfrm>
        </p:spPr>
        <p:txBody>
          <a:bodyPr/>
          <a:lstStyle/>
          <a:p>
            <a:fld id="{A70559CF-5AA0-4976-89EC-B1DBD58D684E}" type="slidenum">
              <a:rPr lang="ru-RU" altLang="ru-RU" smtClean="0"/>
              <a:pPr/>
              <a:t>8</a:t>
            </a:fld>
            <a:endParaRPr lang="ru-RU" altLang="ru-RU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681725949"/>
              </p:ext>
            </p:extLst>
          </p:nvPr>
        </p:nvGraphicFramePr>
        <p:xfrm>
          <a:off x="527836" y="2983791"/>
          <a:ext cx="4098264" cy="2990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3430847088"/>
              </p:ext>
            </p:extLst>
          </p:nvPr>
        </p:nvGraphicFramePr>
        <p:xfrm>
          <a:off x="4355976" y="3021596"/>
          <a:ext cx="428684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Заголовок 8"/>
          <p:cNvSpPr txBox="1">
            <a:spLocks/>
          </p:cNvSpPr>
          <p:nvPr/>
        </p:nvSpPr>
        <p:spPr bwMode="auto">
          <a:xfrm>
            <a:off x="739900" y="2348880"/>
            <a:ext cx="7772400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20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Костромская область</a:t>
            </a:r>
            <a:r>
              <a:rPr lang="ru-RU" kern="0" dirty="0" smtClean="0"/>
              <a:t/>
            </a:r>
            <a:br>
              <a:rPr lang="ru-RU" kern="0" dirty="0" smtClean="0"/>
            </a:br>
            <a:endParaRPr lang="ru-RU" kern="0" dirty="0"/>
          </a:p>
        </p:txBody>
      </p:sp>
    </p:spTree>
    <p:extLst>
      <p:ext uri="{BB962C8B-B14F-4D97-AF65-F5344CB8AC3E}">
        <p14:creationId xmlns:p14="http://schemas.microsoft.com/office/powerpoint/2010/main" val="228015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04248" y="6237312"/>
            <a:ext cx="2133600" cy="476250"/>
          </a:xfrm>
        </p:spPr>
        <p:txBody>
          <a:bodyPr/>
          <a:lstStyle/>
          <a:p>
            <a:fld id="{A70559CF-5AA0-4976-89EC-B1DBD58D684E}" type="slidenum">
              <a:rPr lang="ru-RU" altLang="ru-RU" smtClean="0"/>
              <a:pPr/>
              <a:t>9</a:t>
            </a:fld>
            <a:endParaRPr lang="ru-RU" altLang="ru-RU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1403648" y="1612901"/>
            <a:ext cx="6588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протоколов на подлинность (Московская область)</a:t>
            </a:r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570399237"/>
              </p:ext>
            </p:extLst>
          </p:nvPr>
        </p:nvGraphicFramePr>
        <p:xfrm>
          <a:off x="201613" y="2204864"/>
          <a:ext cx="469344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082714343"/>
              </p:ext>
            </p:extLst>
          </p:nvPr>
        </p:nvGraphicFramePr>
        <p:xfrm>
          <a:off x="4698015" y="2276872"/>
          <a:ext cx="4194465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Заголовок 8"/>
          <p:cNvSpPr txBox="1">
            <a:spLocks/>
          </p:cNvSpPr>
          <p:nvPr/>
        </p:nvSpPr>
        <p:spPr bwMode="auto">
          <a:xfrm>
            <a:off x="811814" y="6813376"/>
            <a:ext cx="7772400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1200" kern="0" dirty="0" smtClean="0">
                <a:solidFill>
                  <a:schemeClr val="bg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   2019 год – 302                          2020 год – </a:t>
            </a:r>
            <a:r>
              <a:rPr lang="ru-RU" sz="1200" kern="0" dirty="0" smtClean="0">
                <a:solidFill>
                  <a:schemeClr val="bg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102</a:t>
            </a:r>
            <a:endParaRPr lang="ru-RU" sz="1200" kern="0" dirty="0" smtClean="0">
              <a:solidFill>
                <a:schemeClr val="bg2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ru-RU" kern="0" dirty="0" smtClean="0"/>
              <a:t/>
            </a:r>
            <a:br>
              <a:rPr lang="ru-RU" kern="0" dirty="0" smtClean="0"/>
            </a:br>
            <a:endParaRPr lang="ru-RU" kern="0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059832" y="6278389"/>
            <a:ext cx="72008" cy="72008"/>
          </a:xfrm>
          <a:prstGeom prst="rect">
            <a:avLst/>
          </a:prstGeom>
          <a:gradFill>
            <a:gsLst>
              <a:gs pos="100000">
                <a:schemeClr val="accent2">
                  <a:lumMod val="20000"/>
                  <a:lumOff val="8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5148064" y="6278885"/>
            <a:ext cx="72008" cy="71512"/>
          </a:xfrm>
          <a:prstGeom prst="rect">
            <a:avLst/>
          </a:prstGeom>
          <a:gradFill>
            <a:gsLst>
              <a:gs pos="100000">
                <a:schemeClr val="accent2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082FAC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0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67145</TotalTime>
  <Words>331</Words>
  <Application>Microsoft Office PowerPoint</Application>
  <PresentationFormat>Экран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Талайлов Г.М</cp:lastModifiedBy>
  <cp:revision>2885</cp:revision>
  <cp:lastPrinted>2021-03-07T19:16:49Z</cp:lastPrinted>
  <dcterms:created xsi:type="dcterms:W3CDTF">2000-02-02T11:29:10Z</dcterms:created>
  <dcterms:modified xsi:type="dcterms:W3CDTF">2021-04-22T13:49:21Z</dcterms:modified>
</cp:coreProperties>
</file>